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405D6-EB18-E3AD-9461-AA359E89AD47}" v="5" dt="2024-07-19T17:09:58.980"/>
    <p1510:client id="{7CF1B743-11F7-A9CE-1361-A8EFCB030A39}" v="91" dt="2024-07-20T10:12:38.067"/>
    <p1510:client id="{B5634237-665A-233C-A730-3C41DA929DEB}" v="773" dt="2024-07-20T11:24:21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6B5DA5-6830-48AB-8139-44E6E250467C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B98C45C-7D70-4409-AD61-404AEC4355BE}">
      <dgm:prSet/>
      <dgm:spPr/>
      <dgm:t>
        <a:bodyPr/>
        <a:lstStyle/>
        <a:p>
          <a:r>
            <a:rPr lang="en-US"/>
            <a:t>Checked the skewness before and after</a:t>
          </a:r>
        </a:p>
      </dgm:t>
    </dgm:pt>
    <dgm:pt modelId="{05A6BE4B-D764-4697-9A10-A2AA08885DA1}" type="parTrans" cxnId="{2BFA8333-EFB4-4500-A2FE-2D8FE4264C65}">
      <dgm:prSet/>
      <dgm:spPr/>
      <dgm:t>
        <a:bodyPr/>
        <a:lstStyle/>
        <a:p>
          <a:endParaRPr lang="en-US"/>
        </a:p>
      </dgm:t>
    </dgm:pt>
    <dgm:pt modelId="{3906403C-16C3-43C5-9817-8A36EC88ED19}" type="sibTrans" cxnId="{2BFA8333-EFB4-4500-A2FE-2D8FE4264C65}">
      <dgm:prSet/>
      <dgm:spPr/>
      <dgm:t>
        <a:bodyPr/>
        <a:lstStyle/>
        <a:p>
          <a:endParaRPr lang="en-US"/>
        </a:p>
      </dgm:t>
    </dgm:pt>
    <dgm:pt modelId="{C01949D8-3D1D-475F-ABB2-82F72E3E0427}">
      <dgm:prSet/>
      <dgm:spPr/>
      <dgm:t>
        <a:bodyPr/>
        <a:lstStyle/>
        <a:p>
          <a:r>
            <a:rPr lang="en-US"/>
            <a:t>Positive Skewness</a:t>
          </a:r>
        </a:p>
      </dgm:t>
    </dgm:pt>
    <dgm:pt modelId="{E269923D-5E76-49E5-88B6-72E02DB23DEF}" type="parTrans" cxnId="{DEDD4C2B-BBA0-40D4-BD70-689A4CA5E2E6}">
      <dgm:prSet/>
      <dgm:spPr/>
      <dgm:t>
        <a:bodyPr/>
        <a:lstStyle/>
        <a:p>
          <a:endParaRPr lang="en-US"/>
        </a:p>
      </dgm:t>
    </dgm:pt>
    <dgm:pt modelId="{7DE46091-EEF6-4984-B943-76C61E9D596A}" type="sibTrans" cxnId="{DEDD4C2B-BBA0-40D4-BD70-689A4CA5E2E6}">
      <dgm:prSet/>
      <dgm:spPr/>
      <dgm:t>
        <a:bodyPr/>
        <a:lstStyle/>
        <a:p>
          <a:endParaRPr lang="en-US"/>
        </a:p>
      </dgm:t>
    </dgm:pt>
    <dgm:pt modelId="{66E7FE62-2C44-4FDA-8DA3-2620FD31CE34}">
      <dgm:prSet/>
      <dgm:spPr/>
      <dgm:t>
        <a:bodyPr/>
        <a:lstStyle/>
        <a:p>
          <a:r>
            <a:rPr lang="en-US"/>
            <a:t>Transformation Impact</a:t>
          </a:r>
        </a:p>
      </dgm:t>
    </dgm:pt>
    <dgm:pt modelId="{30373425-C053-4F32-89A4-90D968AA876B}" type="parTrans" cxnId="{D24A5F26-315A-459C-9874-10C0D3CE7987}">
      <dgm:prSet/>
      <dgm:spPr/>
      <dgm:t>
        <a:bodyPr/>
        <a:lstStyle/>
        <a:p>
          <a:endParaRPr lang="en-US"/>
        </a:p>
      </dgm:t>
    </dgm:pt>
    <dgm:pt modelId="{BB63C12D-0230-4249-929F-395D0898F6BC}" type="sibTrans" cxnId="{D24A5F26-315A-459C-9874-10C0D3CE7987}">
      <dgm:prSet/>
      <dgm:spPr/>
      <dgm:t>
        <a:bodyPr/>
        <a:lstStyle/>
        <a:p>
          <a:endParaRPr lang="en-US"/>
        </a:p>
      </dgm:t>
    </dgm:pt>
    <dgm:pt modelId="{896C9AAB-A181-4E0A-9AB5-C768E60097B1}">
      <dgm:prSet/>
      <dgm:spPr/>
      <dgm:t>
        <a:bodyPr/>
        <a:lstStyle/>
        <a:p>
          <a:r>
            <a:rPr lang="en-US"/>
            <a:t>Implications for Analysis</a:t>
          </a:r>
        </a:p>
      </dgm:t>
    </dgm:pt>
    <dgm:pt modelId="{E04482A4-1299-4C6F-899D-4CAFB054FEFD}" type="parTrans" cxnId="{BA8100F4-5AC7-461D-B2DE-86FC64465937}">
      <dgm:prSet/>
      <dgm:spPr/>
      <dgm:t>
        <a:bodyPr/>
        <a:lstStyle/>
        <a:p>
          <a:endParaRPr lang="en-US"/>
        </a:p>
      </dgm:t>
    </dgm:pt>
    <dgm:pt modelId="{B82892CC-E3AF-4F97-8A38-5CD3963A7615}" type="sibTrans" cxnId="{BA8100F4-5AC7-461D-B2DE-86FC64465937}">
      <dgm:prSet/>
      <dgm:spPr/>
      <dgm:t>
        <a:bodyPr/>
        <a:lstStyle/>
        <a:p>
          <a:endParaRPr lang="en-US"/>
        </a:p>
      </dgm:t>
    </dgm:pt>
    <dgm:pt modelId="{6AF4D2CC-3421-4BAD-8836-FC854DC73E3B}">
      <dgm:prSet/>
      <dgm:spPr/>
      <dgm:t>
        <a:bodyPr/>
        <a:lstStyle/>
        <a:p>
          <a:r>
            <a:rPr lang="en-US"/>
            <a:t>Further Exploration</a:t>
          </a:r>
        </a:p>
      </dgm:t>
    </dgm:pt>
    <dgm:pt modelId="{27FDA8D6-103A-4156-94BF-87ADEC8678C0}" type="parTrans" cxnId="{0BF1D81E-DBC6-4E29-863F-1787004466D2}">
      <dgm:prSet/>
      <dgm:spPr/>
      <dgm:t>
        <a:bodyPr/>
        <a:lstStyle/>
        <a:p>
          <a:endParaRPr lang="en-US"/>
        </a:p>
      </dgm:t>
    </dgm:pt>
    <dgm:pt modelId="{2DEA5569-EF18-45F4-840E-A8DBD8192AD4}" type="sibTrans" cxnId="{0BF1D81E-DBC6-4E29-863F-1787004466D2}">
      <dgm:prSet/>
      <dgm:spPr/>
      <dgm:t>
        <a:bodyPr/>
        <a:lstStyle/>
        <a:p>
          <a:endParaRPr lang="en-US"/>
        </a:p>
      </dgm:t>
    </dgm:pt>
    <dgm:pt modelId="{DB72103B-AB4F-420A-802A-3C17C5444770}" type="pres">
      <dgm:prSet presAssocID="{7D6B5DA5-6830-48AB-8139-44E6E250467C}" presName="diagram" presStyleCnt="0">
        <dgm:presLayoutVars>
          <dgm:dir/>
          <dgm:resizeHandles val="exact"/>
        </dgm:presLayoutVars>
      </dgm:prSet>
      <dgm:spPr/>
    </dgm:pt>
    <dgm:pt modelId="{A409891F-5AB6-4750-A8BF-95041D9D5B01}" type="pres">
      <dgm:prSet presAssocID="{3B98C45C-7D70-4409-AD61-404AEC4355BE}" presName="node" presStyleLbl="node1" presStyleIdx="0" presStyleCnt="5">
        <dgm:presLayoutVars>
          <dgm:bulletEnabled val="1"/>
        </dgm:presLayoutVars>
      </dgm:prSet>
      <dgm:spPr/>
    </dgm:pt>
    <dgm:pt modelId="{661A19E4-15D5-4BEF-A0CF-3505F6F236FE}" type="pres">
      <dgm:prSet presAssocID="{3906403C-16C3-43C5-9817-8A36EC88ED19}" presName="sibTrans" presStyleCnt="0"/>
      <dgm:spPr/>
    </dgm:pt>
    <dgm:pt modelId="{66FD6E56-7492-4FB4-A278-DEAFA4060453}" type="pres">
      <dgm:prSet presAssocID="{C01949D8-3D1D-475F-ABB2-82F72E3E0427}" presName="node" presStyleLbl="node1" presStyleIdx="1" presStyleCnt="5">
        <dgm:presLayoutVars>
          <dgm:bulletEnabled val="1"/>
        </dgm:presLayoutVars>
      </dgm:prSet>
      <dgm:spPr/>
    </dgm:pt>
    <dgm:pt modelId="{13846623-909C-4C09-908C-E9A2AF035846}" type="pres">
      <dgm:prSet presAssocID="{7DE46091-EEF6-4984-B943-76C61E9D596A}" presName="sibTrans" presStyleCnt="0"/>
      <dgm:spPr/>
    </dgm:pt>
    <dgm:pt modelId="{D2DA4535-BCFB-46EA-AFB9-BB70B7FCDA11}" type="pres">
      <dgm:prSet presAssocID="{66E7FE62-2C44-4FDA-8DA3-2620FD31CE34}" presName="node" presStyleLbl="node1" presStyleIdx="2" presStyleCnt="5">
        <dgm:presLayoutVars>
          <dgm:bulletEnabled val="1"/>
        </dgm:presLayoutVars>
      </dgm:prSet>
      <dgm:spPr/>
    </dgm:pt>
    <dgm:pt modelId="{6AF2DA4D-A544-48F8-99C1-2B5A08BAEAE6}" type="pres">
      <dgm:prSet presAssocID="{BB63C12D-0230-4249-929F-395D0898F6BC}" presName="sibTrans" presStyleCnt="0"/>
      <dgm:spPr/>
    </dgm:pt>
    <dgm:pt modelId="{21F5E301-10B0-414D-88B3-289F857B6B82}" type="pres">
      <dgm:prSet presAssocID="{896C9AAB-A181-4E0A-9AB5-C768E60097B1}" presName="node" presStyleLbl="node1" presStyleIdx="3" presStyleCnt="5">
        <dgm:presLayoutVars>
          <dgm:bulletEnabled val="1"/>
        </dgm:presLayoutVars>
      </dgm:prSet>
      <dgm:spPr/>
    </dgm:pt>
    <dgm:pt modelId="{58503204-1ECF-43D9-BAC5-A15A74AEB6EB}" type="pres">
      <dgm:prSet presAssocID="{B82892CC-E3AF-4F97-8A38-5CD3963A7615}" presName="sibTrans" presStyleCnt="0"/>
      <dgm:spPr/>
    </dgm:pt>
    <dgm:pt modelId="{02A5E23F-5B02-480F-BDA8-34915078F3D8}" type="pres">
      <dgm:prSet presAssocID="{6AF4D2CC-3421-4BAD-8836-FC854DC73E3B}" presName="node" presStyleLbl="node1" presStyleIdx="4" presStyleCnt="5">
        <dgm:presLayoutVars>
          <dgm:bulletEnabled val="1"/>
        </dgm:presLayoutVars>
      </dgm:prSet>
      <dgm:spPr/>
    </dgm:pt>
  </dgm:ptLst>
  <dgm:cxnLst>
    <dgm:cxn modelId="{0BF1D81E-DBC6-4E29-863F-1787004466D2}" srcId="{7D6B5DA5-6830-48AB-8139-44E6E250467C}" destId="{6AF4D2CC-3421-4BAD-8836-FC854DC73E3B}" srcOrd="4" destOrd="0" parTransId="{27FDA8D6-103A-4156-94BF-87ADEC8678C0}" sibTransId="{2DEA5569-EF18-45F4-840E-A8DBD8192AD4}"/>
    <dgm:cxn modelId="{D24A5F26-315A-459C-9874-10C0D3CE7987}" srcId="{7D6B5DA5-6830-48AB-8139-44E6E250467C}" destId="{66E7FE62-2C44-4FDA-8DA3-2620FD31CE34}" srcOrd="2" destOrd="0" parTransId="{30373425-C053-4F32-89A4-90D968AA876B}" sibTransId="{BB63C12D-0230-4249-929F-395D0898F6BC}"/>
    <dgm:cxn modelId="{DEDD4C2B-BBA0-40D4-BD70-689A4CA5E2E6}" srcId="{7D6B5DA5-6830-48AB-8139-44E6E250467C}" destId="{C01949D8-3D1D-475F-ABB2-82F72E3E0427}" srcOrd="1" destOrd="0" parTransId="{E269923D-5E76-49E5-88B6-72E02DB23DEF}" sibTransId="{7DE46091-EEF6-4984-B943-76C61E9D596A}"/>
    <dgm:cxn modelId="{13E9C02C-D85B-4F01-90C9-58CE13BFF612}" type="presOf" srcId="{3B98C45C-7D70-4409-AD61-404AEC4355BE}" destId="{A409891F-5AB6-4750-A8BF-95041D9D5B01}" srcOrd="0" destOrd="0" presId="urn:microsoft.com/office/officeart/2005/8/layout/default"/>
    <dgm:cxn modelId="{2BFA8333-EFB4-4500-A2FE-2D8FE4264C65}" srcId="{7D6B5DA5-6830-48AB-8139-44E6E250467C}" destId="{3B98C45C-7D70-4409-AD61-404AEC4355BE}" srcOrd="0" destOrd="0" parTransId="{05A6BE4B-D764-4697-9A10-A2AA08885DA1}" sibTransId="{3906403C-16C3-43C5-9817-8A36EC88ED19}"/>
    <dgm:cxn modelId="{0B8CD880-25A9-45D5-805F-4292FCBE56BF}" type="presOf" srcId="{7D6B5DA5-6830-48AB-8139-44E6E250467C}" destId="{DB72103B-AB4F-420A-802A-3C17C5444770}" srcOrd="0" destOrd="0" presId="urn:microsoft.com/office/officeart/2005/8/layout/default"/>
    <dgm:cxn modelId="{533223B5-95EC-4316-9112-90C63B2B09CB}" type="presOf" srcId="{C01949D8-3D1D-475F-ABB2-82F72E3E0427}" destId="{66FD6E56-7492-4FB4-A278-DEAFA4060453}" srcOrd="0" destOrd="0" presId="urn:microsoft.com/office/officeart/2005/8/layout/default"/>
    <dgm:cxn modelId="{B12C14B8-0AFA-493B-8FBC-058C45C0BFC4}" type="presOf" srcId="{896C9AAB-A181-4E0A-9AB5-C768E60097B1}" destId="{21F5E301-10B0-414D-88B3-289F857B6B82}" srcOrd="0" destOrd="0" presId="urn:microsoft.com/office/officeart/2005/8/layout/default"/>
    <dgm:cxn modelId="{0F6D2BEF-5CD6-45DA-9DB2-8FF36ED492D1}" type="presOf" srcId="{66E7FE62-2C44-4FDA-8DA3-2620FD31CE34}" destId="{D2DA4535-BCFB-46EA-AFB9-BB70B7FCDA11}" srcOrd="0" destOrd="0" presId="urn:microsoft.com/office/officeart/2005/8/layout/default"/>
    <dgm:cxn modelId="{BA8100F4-5AC7-461D-B2DE-86FC64465937}" srcId="{7D6B5DA5-6830-48AB-8139-44E6E250467C}" destId="{896C9AAB-A181-4E0A-9AB5-C768E60097B1}" srcOrd="3" destOrd="0" parTransId="{E04482A4-1299-4C6F-899D-4CAFB054FEFD}" sibTransId="{B82892CC-E3AF-4F97-8A38-5CD3963A7615}"/>
    <dgm:cxn modelId="{7D6426FC-331B-4665-9AB3-A65E32ED08BE}" type="presOf" srcId="{6AF4D2CC-3421-4BAD-8836-FC854DC73E3B}" destId="{02A5E23F-5B02-480F-BDA8-34915078F3D8}" srcOrd="0" destOrd="0" presId="urn:microsoft.com/office/officeart/2005/8/layout/default"/>
    <dgm:cxn modelId="{5B47A813-1368-4409-8B64-08435C30BDE1}" type="presParOf" srcId="{DB72103B-AB4F-420A-802A-3C17C5444770}" destId="{A409891F-5AB6-4750-A8BF-95041D9D5B01}" srcOrd="0" destOrd="0" presId="urn:microsoft.com/office/officeart/2005/8/layout/default"/>
    <dgm:cxn modelId="{9A9A3503-0734-44B8-BA88-A3EBC04848F0}" type="presParOf" srcId="{DB72103B-AB4F-420A-802A-3C17C5444770}" destId="{661A19E4-15D5-4BEF-A0CF-3505F6F236FE}" srcOrd="1" destOrd="0" presId="urn:microsoft.com/office/officeart/2005/8/layout/default"/>
    <dgm:cxn modelId="{414B1CCB-04DD-4A32-B8A8-D24C5D06047F}" type="presParOf" srcId="{DB72103B-AB4F-420A-802A-3C17C5444770}" destId="{66FD6E56-7492-4FB4-A278-DEAFA4060453}" srcOrd="2" destOrd="0" presId="urn:microsoft.com/office/officeart/2005/8/layout/default"/>
    <dgm:cxn modelId="{5F6EC1B0-D80A-4351-B6B2-9FDE31209134}" type="presParOf" srcId="{DB72103B-AB4F-420A-802A-3C17C5444770}" destId="{13846623-909C-4C09-908C-E9A2AF035846}" srcOrd="3" destOrd="0" presId="urn:microsoft.com/office/officeart/2005/8/layout/default"/>
    <dgm:cxn modelId="{CB9E01FA-B4CA-4587-AFCF-78D66C345C54}" type="presParOf" srcId="{DB72103B-AB4F-420A-802A-3C17C5444770}" destId="{D2DA4535-BCFB-46EA-AFB9-BB70B7FCDA11}" srcOrd="4" destOrd="0" presId="urn:microsoft.com/office/officeart/2005/8/layout/default"/>
    <dgm:cxn modelId="{436F3F01-B56B-4362-8D50-BCFD84B8C846}" type="presParOf" srcId="{DB72103B-AB4F-420A-802A-3C17C5444770}" destId="{6AF2DA4D-A544-48F8-99C1-2B5A08BAEAE6}" srcOrd="5" destOrd="0" presId="urn:microsoft.com/office/officeart/2005/8/layout/default"/>
    <dgm:cxn modelId="{A002EA7B-997C-447D-A492-A80D0394C2B5}" type="presParOf" srcId="{DB72103B-AB4F-420A-802A-3C17C5444770}" destId="{21F5E301-10B0-414D-88B3-289F857B6B82}" srcOrd="6" destOrd="0" presId="urn:microsoft.com/office/officeart/2005/8/layout/default"/>
    <dgm:cxn modelId="{06F44942-E574-401A-8C98-5698C790A076}" type="presParOf" srcId="{DB72103B-AB4F-420A-802A-3C17C5444770}" destId="{58503204-1ECF-43D9-BAC5-A15A74AEB6EB}" srcOrd="7" destOrd="0" presId="urn:microsoft.com/office/officeart/2005/8/layout/default"/>
    <dgm:cxn modelId="{43AA5740-39F5-410A-A149-DCE09B1E805A}" type="presParOf" srcId="{DB72103B-AB4F-420A-802A-3C17C5444770}" destId="{02A5E23F-5B02-480F-BDA8-34915078F3D8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09891F-5AB6-4750-A8BF-95041D9D5B01}">
      <dsp:nvSpPr>
        <dsp:cNvPr id="0" name=""/>
        <dsp:cNvSpPr/>
      </dsp:nvSpPr>
      <dsp:spPr>
        <a:xfrm>
          <a:off x="88339" y="2035"/>
          <a:ext cx="2722113" cy="163326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Checked the skewness before and after</a:t>
          </a:r>
        </a:p>
      </dsp:txBody>
      <dsp:txXfrm>
        <a:off x="88339" y="2035"/>
        <a:ext cx="2722113" cy="1633268"/>
      </dsp:txXfrm>
    </dsp:sp>
    <dsp:sp modelId="{66FD6E56-7492-4FB4-A278-DEAFA4060453}">
      <dsp:nvSpPr>
        <dsp:cNvPr id="0" name=""/>
        <dsp:cNvSpPr/>
      </dsp:nvSpPr>
      <dsp:spPr>
        <a:xfrm>
          <a:off x="3082664" y="2035"/>
          <a:ext cx="2722113" cy="163326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Positive Skewness</a:t>
          </a:r>
        </a:p>
      </dsp:txBody>
      <dsp:txXfrm>
        <a:off x="3082664" y="2035"/>
        <a:ext cx="2722113" cy="1633268"/>
      </dsp:txXfrm>
    </dsp:sp>
    <dsp:sp modelId="{D2DA4535-BCFB-46EA-AFB9-BB70B7FCDA11}">
      <dsp:nvSpPr>
        <dsp:cNvPr id="0" name=""/>
        <dsp:cNvSpPr/>
      </dsp:nvSpPr>
      <dsp:spPr>
        <a:xfrm>
          <a:off x="88339" y="1907515"/>
          <a:ext cx="2722113" cy="163326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Transformation Impact</a:t>
          </a:r>
        </a:p>
      </dsp:txBody>
      <dsp:txXfrm>
        <a:off x="88339" y="1907515"/>
        <a:ext cx="2722113" cy="1633268"/>
      </dsp:txXfrm>
    </dsp:sp>
    <dsp:sp modelId="{21F5E301-10B0-414D-88B3-289F857B6B82}">
      <dsp:nvSpPr>
        <dsp:cNvPr id="0" name=""/>
        <dsp:cNvSpPr/>
      </dsp:nvSpPr>
      <dsp:spPr>
        <a:xfrm>
          <a:off x="3082664" y="1907515"/>
          <a:ext cx="2722113" cy="163326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Implications for Analysis</a:t>
          </a:r>
        </a:p>
      </dsp:txBody>
      <dsp:txXfrm>
        <a:off x="3082664" y="1907515"/>
        <a:ext cx="2722113" cy="1633268"/>
      </dsp:txXfrm>
    </dsp:sp>
    <dsp:sp modelId="{02A5E23F-5B02-480F-BDA8-34915078F3D8}">
      <dsp:nvSpPr>
        <dsp:cNvPr id="0" name=""/>
        <dsp:cNvSpPr/>
      </dsp:nvSpPr>
      <dsp:spPr>
        <a:xfrm>
          <a:off x="1585501" y="3812994"/>
          <a:ext cx="2722113" cy="163326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Further Exploration</a:t>
          </a:r>
        </a:p>
      </dsp:txBody>
      <dsp:txXfrm>
        <a:off x="1585501" y="3812994"/>
        <a:ext cx="2722113" cy="16332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90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AD0E6-AD36-493C-9DC3-5ACC2059E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0B8558-FA83-4F6C-A6D1-2DF9D3F74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38299" y="2057399"/>
            <a:ext cx="8915401" cy="4114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DE619-0CC6-4480-ABDE-277D36BDF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791E6-BE35-4ECA-8AD1-E8EC09B85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94606-B928-42D6-85CC-9576F60E3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131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F18D8A-5002-491C-922A-E9624E2DB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882C6-2BE9-4E25-B8BB-A2346A2B0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BEFF9-B3BC-4C07-BF6C-2E3C91B54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F4CF6-CDF1-4AFD-8319-71FD4FED4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1A026-57F4-47F7-B4F0-E0D48E012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22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B3747-9ADB-4FCC-89CE-6E84D1347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C9C6-5D7D-4249-8820-D4C99D0A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F35F7-46A1-40A9-ACD7-C492399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345637-B780-4999-A87D-0039BC5A9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9777F-E471-4CC5-B27B-137CB061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6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CB1D-064E-46DE-B533-7CDA331EE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2748406"/>
            <a:ext cx="8115300" cy="273799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222C0-D002-4A94-BAFF-FD1A1CCA6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1371600"/>
            <a:ext cx="8115300" cy="133327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E7D7E-EC9F-4AA5-A559-EF556C6AD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7A8EE-88C1-400C-A23F-656DC76B9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45A4-F9C6-44E9-929F-78C657C8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73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DF34F-B65E-4FA0-87E8-8890F482B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9382348" cy="1371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25A67-10CA-4531-93E1-39892C087E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8297" y="2057400"/>
            <a:ext cx="4553103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2BE36-0CAF-4D92-9AC2-9249276B9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7000" y="2057400"/>
            <a:ext cx="4543647" cy="41250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36479-3B04-43BD-9B59-DBF6CA2BF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FD4449-57DB-41D2-B49E-694E7C13F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CC2C-E50B-47D2-B62F-D5C4C9CD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953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530B-D0F2-4FC4-A10F-1E54EF82C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300" y="755118"/>
            <a:ext cx="9378304" cy="12227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8865C-9D06-4FA3-BA3D-7187BB41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656570-8F97-4B7E-A805-96925AC47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38300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7EF54-F63F-4730-99EE-0E472578F5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7213" y="2034147"/>
            <a:ext cx="4529391" cy="681591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8453E-B012-4889-9F49-E1351532AD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87213" y="2748405"/>
            <a:ext cx="4529391" cy="344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9FC47A-8514-4C98-B1BE-FF6CC666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D4301A-D375-4163-9488-27A9CDC6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ED6105-4A37-4D4B-9BE8-715FB732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5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3007F-6649-4D23-8869-C1CC29D00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B85A1-41F9-4BC1-9C40-3E5D5C04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B23774-EAA9-47ED-87EF-EE2B29A25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26550-DD4D-45E2-8916-8314C5D06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6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35FACD-1A4D-49F3-8EA8-21B5C1A6A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FD9DD-0E4E-4C36-AF85-B3EAD7FE6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6F4C8-14FA-4405-85EE-ABF53FB03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839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E7C28-5DEE-493D-ABAD-38E4F2D7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621" y="1085481"/>
            <a:ext cx="365118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E79C5-E567-4F12-96B8-8BBEAE3D8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900" y="1132676"/>
            <a:ext cx="5289480" cy="4728374"/>
          </a:xfrm>
        </p:spPr>
        <p:txBody>
          <a:bodyPr/>
          <a:lstStyle>
            <a:lvl1pPr>
              <a:lnSpc>
                <a:spcPct val="110000"/>
              </a:lnSpc>
              <a:defRPr sz="3200"/>
            </a:lvl1pPr>
            <a:lvl2pPr>
              <a:lnSpc>
                <a:spcPct val="110000"/>
              </a:lnSpc>
              <a:defRPr sz="2800"/>
            </a:lvl2pPr>
            <a:lvl3pPr>
              <a:lnSpc>
                <a:spcPct val="110000"/>
              </a:lnSpc>
              <a:defRPr sz="2400"/>
            </a:lvl3pPr>
            <a:lvl4pPr>
              <a:lnSpc>
                <a:spcPct val="110000"/>
              </a:lnSpc>
              <a:defRPr sz="2000"/>
            </a:lvl4pPr>
            <a:lvl5pPr>
              <a:lnSpc>
                <a:spcPct val="110000"/>
              </a:lnSpc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33DF7F-0B5C-40CE-A65F-779FA7EFB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5621" y="2748406"/>
            <a:ext cx="365118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2248C-1826-4833-9592-383B5873A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219DC-2646-42AD-897A-EB765DCBE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238D7-4EEA-475B-B1CA-C44B89BE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6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D65BE-C907-4660-A586-71C6A1D1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085481"/>
            <a:ext cx="3657600" cy="1657719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4C8A9-67DF-419C-B2FC-3A879CCEF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6900" y="1061885"/>
            <a:ext cx="5331069" cy="4775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94A1-3058-402A-9C3F-2F210D91D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2748406"/>
            <a:ext cx="3657600" cy="311264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3CA50-C8D8-4F83-B2F6-BCE82586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7/20/2024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E5BE3-7B02-4281-BD90-C1FAAF636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E256D-ACD5-438F-BA6F-605E5260E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150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1A689-589E-4A73-9313-EF44F7E4E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299" y="685800"/>
            <a:ext cx="8915402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B11B8-9E77-4144-B9C1-FD164D9A11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8300" y="2057400"/>
            <a:ext cx="8915402" cy="4137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6E4CC-CF79-4C8D-9E5F-1BB517435A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1001475" y="1517536"/>
            <a:ext cx="28011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B6D41BCC-AD73-4203-A5A6-E62EB28B0FE6}" type="datetimeFigureOut">
              <a:rPr lang="en-US" smtClean="0"/>
              <a:pPr/>
              <a:t>7/20/2024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79449-05F6-4BC7-95DF-F04E1F161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118764" y="4237870"/>
            <a:ext cx="334405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17FE5-2D1F-4ECC-9460-08145C3BB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28877" y="6319138"/>
            <a:ext cx="710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100" baseline="0">
                <a:solidFill>
                  <a:schemeClr val="tx1"/>
                </a:solidFill>
              </a:defRPr>
            </a:lvl1pPr>
          </a:lstStyle>
          <a:p>
            <a:fld id="{D637F8FC-4B86-4690-8888-22AB2F781B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84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44DFB53-C7FE-4BC7-BA96-83262BE09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3D Graphs">
            <a:extLst>
              <a:ext uri="{FF2B5EF4-FFF2-40B4-BE49-F238E27FC236}">
                <a16:creationId xmlns:a16="http://schemas.microsoft.com/office/drawing/2014/main" id="{634F7490-B91E-D0F3-4707-1C12F18A43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368" b="6252"/>
          <a:stretch/>
        </p:blipFill>
        <p:spPr>
          <a:xfrm>
            <a:off x="20" y="10"/>
            <a:ext cx="12191980" cy="68664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DFC97F8-3858-45EA-B4AE-B3D6F8D71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438400"/>
            <a:ext cx="12191999" cy="4431205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6000">
                <a:srgbClr val="000000">
                  <a:alpha val="53000"/>
                </a:srgbClr>
              </a:gs>
              <a:gs pos="100000">
                <a:srgbClr val="000000">
                  <a:alpha val="67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1016E-B161-5D70-DDBA-122618ACE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100" y="2748407"/>
            <a:ext cx="5748482" cy="2492136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MARKETING CAMPAIGN ANALYSIS   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37DE4-15F1-AF77-E6BC-6D3259D54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0100" y="5395117"/>
            <a:ext cx="5748482" cy="77708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1600">
                <a:solidFill>
                  <a:srgbClr val="FFFFFF"/>
                </a:solidFill>
              </a:rPr>
              <a:t>MODEL BUILDING</a:t>
            </a:r>
          </a:p>
          <a:p>
            <a:r>
              <a:rPr lang="en-US" sz="1600">
                <a:solidFill>
                  <a:srgbClr val="FFFFFF"/>
                </a:solidFill>
              </a:rPr>
              <a:t>BY GROUP P416</a:t>
            </a:r>
          </a:p>
          <a:p>
            <a:endParaRPr lang="en-US" sz="1600">
              <a:solidFill>
                <a:srgbClr val="FFFFFF"/>
              </a:solidFill>
            </a:endParaRPr>
          </a:p>
          <a:p>
            <a:endParaRPr lang="en-US" sz="1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683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04" y="-5040"/>
            <a:ext cx="7319004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60358-B247-330D-AC95-BDA016CF9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73" y="403798"/>
            <a:ext cx="5678827" cy="1244765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Calculating clustering scores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11C02-211E-BA73-8278-FCFE887E2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685800"/>
            <a:ext cx="3274280" cy="550885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Silhouette Score</a:t>
            </a:r>
            <a:endParaRPr lang="en-US" sz="2000"/>
          </a:p>
          <a:p>
            <a:pPr>
              <a:buFont typeface="Wingdings" panose="020B0604020202020204" pitchFamily="34" charset="0"/>
              <a:buChar char="ü"/>
            </a:pPr>
            <a:r>
              <a:rPr lang="en-US" sz="2000" err="1">
                <a:ea typeface="+mn-lt"/>
                <a:cs typeface="+mn-lt"/>
              </a:rPr>
              <a:t>Calinski-Harabasz</a:t>
            </a:r>
            <a:r>
              <a:rPr lang="en-US" sz="2000">
                <a:ea typeface="+mn-lt"/>
                <a:cs typeface="+mn-lt"/>
              </a:rPr>
              <a:t> Index</a:t>
            </a:r>
            <a:endParaRPr lang="en-US" sz="2000"/>
          </a:p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Davies-Bouldin Index</a:t>
            </a:r>
            <a:endParaRPr lang="en-US" sz="2000"/>
          </a:p>
          <a:p>
            <a:pPr>
              <a:buFont typeface="Wingdings" panose="020B0604020202020204" pitchFamily="34" charset="0"/>
              <a:buChar char="ü"/>
            </a:pPr>
            <a:endParaRPr lang="en-US"/>
          </a:p>
        </p:txBody>
      </p:sp>
      <p:pic>
        <p:nvPicPr>
          <p:cNvPr id="5" name="Picture 4" descr="Black pen against a sheet with shaded numbers">
            <a:extLst>
              <a:ext uri="{FF2B5EF4-FFF2-40B4-BE49-F238E27FC236}">
                <a16:creationId xmlns:a16="http://schemas.microsoft.com/office/drawing/2014/main" id="{AABD8382-B115-B0F5-95F8-27EFF17E3F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51" r="8" b="7"/>
          <a:stretch/>
        </p:blipFill>
        <p:spPr>
          <a:xfrm>
            <a:off x="20" y="2057400"/>
            <a:ext cx="731285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02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04" y="-5040"/>
            <a:ext cx="7319004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A91A75-26A1-38EE-06B9-92784FE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73" y="403798"/>
            <a:ext cx="5678827" cy="1244765"/>
          </a:xfrm>
        </p:spPr>
        <p:txBody>
          <a:bodyPr>
            <a:normAutofit/>
          </a:bodyPr>
          <a:lstStyle/>
          <a:p>
            <a:r>
              <a:rPr lang="en-US"/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2A5C5-D3DC-4E44-E6EF-374289C36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685800"/>
            <a:ext cx="3274280" cy="550885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/>
              <a:t>We split  the data into Test and Train</a:t>
            </a:r>
            <a:endParaRPr lang="en-US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/>
              <a:t>Applied Multiple models such as </a:t>
            </a:r>
            <a:r>
              <a:rPr lang="en-US" sz="1400">
                <a:ea typeface="+mn-lt"/>
                <a:cs typeface="+mn-lt"/>
              </a:rPr>
              <a:t>Logistic Regression, Decision Tree Classifier, Random Forest Classifier and SVC</a:t>
            </a:r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>
                <a:ea typeface="+mn-lt"/>
                <a:cs typeface="+mn-lt"/>
              </a:rPr>
              <a:t>After that we have checked their accuracy score, classification report, and confusion matrix</a:t>
            </a:r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 b="1">
                <a:ea typeface="+mn-lt"/>
                <a:cs typeface="+mn-lt"/>
              </a:rPr>
              <a:t>Support Vector Machine (SVM)</a:t>
            </a:r>
            <a:r>
              <a:rPr lang="en-US" sz="1400">
                <a:ea typeface="+mn-lt"/>
                <a:cs typeface="+mn-lt"/>
              </a:rPr>
              <a:t> would be the most suitable model for our dataset as it achieves the highest overall accuracy and excellent classification performance across all metrics.</a:t>
            </a:r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>
                <a:ea typeface="+mn-lt"/>
                <a:cs typeface="+mn-lt"/>
              </a:rPr>
              <a:t>Fine-tune the SVM model to which could potentially improve performance further using techniques like Grid Search or Random Search</a:t>
            </a:r>
            <a:endParaRPr lang="en-US" sz="14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>
                <a:ea typeface="+mn-lt"/>
                <a:cs typeface="+mn-lt"/>
              </a:rPr>
              <a:t>Model Validation</a:t>
            </a:r>
            <a:endParaRPr lang="en-US" sz="14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400">
                <a:ea typeface="+mn-lt"/>
                <a:cs typeface="+mn-lt"/>
              </a:rPr>
              <a:t>Model Validation on Test Set</a:t>
            </a:r>
            <a:endParaRPr lang="en-US" sz="14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endParaRPr lang="en-US" sz="13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endParaRPr lang="en-US" sz="13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endParaRPr lang="en-US" sz="1300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endParaRPr lang="en-US" sz="1300"/>
          </a:p>
        </p:txBody>
      </p:sp>
      <p:pic>
        <p:nvPicPr>
          <p:cNvPr id="5" name="Picture 4" descr="Cubes connected with a red line">
            <a:extLst>
              <a:ext uri="{FF2B5EF4-FFF2-40B4-BE49-F238E27FC236}">
                <a16:creationId xmlns:a16="http://schemas.microsoft.com/office/drawing/2014/main" id="{74DF1C22-BD0D-C707-CA91-6AC8D14C43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503" r="8" b="2142"/>
          <a:stretch/>
        </p:blipFill>
        <p:spPr>
          <a:xfrm>
            <a:off x="20" y="2057400"/>
            <a:ext cx="731285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95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8298" y="-5040"/>
            <a:ext cx="10553702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0CF295-B944-64B8-2270-D2A7CBA19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488619"/>
            <a:ext cx="4876800" cy="1075123"/>
          </a:xfrm>
        </p:spPr>
        <p:txBody>
          <a:bodyPr>
            <a:normAutofit/>
          </a:bodyPr>
          <a:lstStyle/>
          <a:p>
            <a:r>
              <a:rPr lang="en-US"/>
              <a:t>Removing the outliers  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CE21-13F5-DEBE-B2DD-89B02DEAD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748406"/>
            <a:ext cx="7315200" cy="344625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600">
                <a:ea typeface="+mn-lt"/>
                <a:cs typeface="+mn-lt"/>
              </a:rPr>
              <a:t> </a:t>
            </a:r>
            <a:r>
              <a:rPr lang="en-US" sz="1600" b="1" err="1">
                <a:ea typeface="+mn-lt"/>
                <a:cs typeface="+mn-lt"/>
              </a:rPr>
              <a:t>Year_Birth</a:t>
            </a:r>
            <a:r>
              <a:rPr lang="en-US" sz="1600" b="1">
                <a:ea typeface="+mn-lt"/>
                <a:cs typeface="+mn-lt"/>
              </a:rPr>
              <a:t>: The outliers on the lower end have been removed, resulting in a more concentrated distribution of birth years.</a:t>
            </a:r>
            <a:endParaRPr lang="en-US" sz="1600" b="1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600" b="1">
                <a:ea typeface="+mn-lt"/>
                <a:cs typeface="+mn-lt"/>
              </a:rPr>
              <a:t>Income: Most of the outliers on the higher end have been removed, leading to a less skewed income distribution. However, there might still be a few high-income individuals present.</a:t>
            </a:r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600" b="1">
                <a:ea typeface="+mn-lt"/>
                <a:cs typeface="+mn-lt"/>
              </a:rPr>
              <a:t> </a:t>
            </a:r>
            <a:r>
              <a:rPr lang="en-US" sz="1600" b="1" err="1">
                <a:ea typeface="+mn-lt"/>
                <a:cs typeface="+mn-lt"/>
              </a:rPr>
              <a:t>MntWines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MntFruits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MntMeatProducts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MntFishProducts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MntSweetProducts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MntGoldProds</a:t>
            </a:r>
            <a:r>
              <a:rPr lang="en-US" sz="1600" b="1">
                <a:ea typeface="+mn-lt"/>
                <a:cs typeface="+mn-lt"/>
              </a:rPr>
              <a:t>: The outliers on the higher end have been significantly reduced, suggesting a more typical spending pattern for these product categories.</a:t>
            </a:r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r>
              <a:rPr lang="en-US" sz="1600" b="1">
                <a:ea typeface="+mn-lt"/>
                <a:cs typeface="+mn-lt"/>
              </a:rPr>
              <a:t> </a:t>
            </a:r>
            <a:r>
              <a:rPr lang="en-US" sz="1600" b="1" err="1">
                <a:ea typeface="+mn-lt"/>
                <a:cs typeface="+mn-lt"/>
              </a:rPr>
              <a:t>NumDealsPurchases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NumWebPurchases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NumCatalogPurchases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NumStorePurchases</a:t>
            </a:r>
            <a:r>
              <a:rPr lang="en-US" sz="1600" b="1">
                <a:ea typeface="+mn-lt"/>
                <a:cs typeface="+mn-lt"/>
              </a:rPr>
              <a:t>, </a:t>
            </a:r>
            <a:r>
              <a:rPr lang="en-US" sz="1600" b="1" err="1">
                <a:ea typeface="+mn-lt"/>
                <a:cs typeface="+mn-lt"/>
              </a:rPr>
              <a:t>NumWebVisitsMonth</a:t>
            </a:r>
            <a:r>
              <a:rPr lang="en-US" sz="1600" b="1">
                <a:ea typeface="+mn-lt"/>
                <a:cs typeface="+mn-lt"/>
              </a:rPr>
              <a:t>: The number of outliers on the higher end has been reduced, indicating a more common range of purchasing and website visit behavior.</a:t>
            </a:r>
            <a:endParaRPr lang="en-US" sz="1600" b="1"/>
          </a:p>
          <a:p>
            <a:pPr>
              <a:lnSpc>
                <a:spcPct val="110000"/>
              </a:lnSpc>
              <a:buFont typeface="Wingdings" panose="020B0604020202020204" pitchFamily="34" charset="0"/>
              <a:buChar char="ü"/>
            </a:pPr>
            <a:endParaRPr lang="en-US" sz="1400"/>
          </a:p>
        </p:txBody>
      </p:sp>
      <p:pic>
        <p:nvPicPr>
          <p:cNvPr id="45" name="Picture 44" descr="Large skydiving group mid-air">
            <a:extLst>
              <a:ext uri="{FF2B5EF4-FFF2-40B4-BE49-F238E27FC236}">
                <a16:creationId xmlns:a16="http://schemas.microsoft.com/office/drawing/2014/main" id="{062D19ED-3FD4-FF6D-D509-13CD3CFC06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492" r="-10" b="-10"/>
          <a:stretch/>
        </p:blipFill>
        <p:spPr>
          <a:xfrm>
            <a:off x="8953499" y="-5040"/>
            <a:ext cx="3242305" cy="206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54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5B4416B-38BB-4877-A487-E9DD15F7B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C3AB18-3A6A-4986-BACC-5F6761D84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76701" cy="2052084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F9F8A9-8204-D3BF-6E78-875CFA7C8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2" y="360901"/>
            <a:ext cx="2869298" cy="1349565"/>
          </a:xfrm>
        </p:spPr>
        <p:txBody>
          <a:bodyPr anchor="ctr">
            <a:normAutofit/>
          </a:bodyPr>
          <a:lstStyle/>
          <a:p>
            <a:r>
              <a:rPr lang="en-US" sz="2400">
                <a:ea typeface="+mj-lt"/>
                <a:cs typeface="+mj-lt"/>
              </a:rPr>
              <a:t>Squared Root Transformation</a:t>
            </a:r>
            <a:endParaRPr lang="en-US" sz="2400"/>
          </a:p>
          <a:p>
            <a:endParaRPr lang="en-US" sz="2400"/>
          </a:p>
        </p:txBody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02E353AB-1829-09F6-2101-9DF98B43D24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5512212"/>
              </p:ext>
            </p:extLst>
          </p:nvPr>
        </p:nvGraphicFramePr>
        <p:xfrm>
          <a:off x="5303519" y="723900"/>
          <a:ext cx="5893117" cy="5448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3410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04" y="-5040"/>
            <a:ext cx="7319004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09E9C2-E8FA-F36A-685F-36C67A3FA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73" y="403798"/>
            <a:ext cx="5678827" cy="1244765"/>
          </a:xfrm>
        </p:spPr>
        <p:txBody>
          <a:bodyPr>
            <a:normAutofit/>
          </a:bodyPr>
          <a:lstStyle/>
          <a:p>
            <a:r>
              <a:rPr lang="en-US">
                <a:ea typeface="+mj-lt"/>
                <a:cs typeface="+mj-lt"/>
              </a:rPr>
              <a:t>Correlation Matrix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53FFC-5F81-053D-1C56-526E4D298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685800"/>
            <a:ext cx="3274280" cy="550885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Strong Positive Correlations:</a:t>
            </a:r>
            <a:endParaRPr lang="en-US" sz="2000"/>
          </a:p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Moderate Positive Correlations:</a:t>
            </a:r>
            <a:endParaRPr lang="en-US" sz="2000"/>
          </a:p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 Weak or No Correlations</a:t>
            </a:r>
            <a:endParaRPr lang="en-US" sz="2000"/>
          </a:p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 sz="2000">
                <a:ea typeface="+mn-lt"/>
                <a:cs typeface="+mn-lt"/>
              </a:rPr>
              <a:t>These theoretical interpretations provide insights into customer behavior and could guide marketing strategies</a:t>
            </a:r>
          </a:p>
          <a:p>
            <a:pPr marL="285750" indent="-285750">
              <a:buFont typeface="Wingdings" panose="020B0604020202020204" pitchFamily="34" charset="0"/>
              <a:buChar char="ü"/>
            </a:pPr>
            <a:endParaRPr lang="en-US"/>
          </a:p>
          <a:p>
            <a:pPr>
              <a:buFont typeface="Wingdings" panose="020B0604020202020204" pitchFamily="34" charset="0"/>
              <a:buChar char="ü"/>
            </a:pPr>
            <a:endParaRPr lang="en-US"/>
          </a:p>
          <a:p>
            <a:pPr>
              <a:buFont typeface="Wingdings" panose="020B0604020202020204" pitchFamily="34" charset="0"/>
              <a:buChar char="ü"/>
            </a:pPr>
            <a:endParaRPr lang="en-US"/>
          </a:p>
        </p:txBody>
      </p:sp>
      <p:pic>
        <p:nvPicPr>
          <p:cNvPr id="5" name="Picture 4" descr="A calculus formula">
            <a:extLst>
              <a:ext uri="{FF2B5EF4-FFF2-40B4-BE49-F238E27FC236}">
                <a16:creationId xmlns:a16="http://schemas.microsoft.com/office/drawing/2014/main" id="{9EA0A31D-D646-4FB4-DDA9-84EC6FB96F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" b="1586"/>
          <a:stretch/>
        </p:blipFill>
        <p:spPr>
          <a:xfrm>
            <a:off x="20" y="2057400"/>
            <a:ext cx="731285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56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04" y="-5040"/>
            <a:ext cx="7319004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76C00-99AB-4EBF-3141-80135EDB0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73" y="403798"/>
            <a:ext cx="5678827" cy="1244765"/>
          </a:xfrm>
        </p:spPr>
        <p:txBody>
          <a:bodyPr>
            <a:normAutofit/>
          </a:bodyPr>
          <a:lstStyle/>
          <a:p>
            <a:r>
              <a:rPr lang="en-US"/>
              <a:t>Dropping Columns 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F10A8-630D-1B04-C5B3-CC6D8B87A7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685800"/>
            <a:ext cx="3274280" cy="55088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/>
              <a:t>We felt removing or dropping columns could lead to loss of data and could lead to loss of information </a:t>
            </a:r>
          </a:p>
          <a:p>
            <a:pPr marL="285750" indent="-285750">
              <a:buFont typeface="Wingdings" panose="020B0604020202020204" pitchFamily="34" charset="0"/>
              <a:buChar char="ü"/>
            </a:pPr>
            <a:r>
              <a:rPr lang="en-US"/>
              <a:t>Hence, We decided to drop only ID column as it’s a Unique Identifier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17" name="Picture 16" descr="Stock exchange numbers">
            <a:extLst>
              <a:ext uri="{FF2B5EF4-FFF2-40B4-BE49-F238E27FC236}">
                <a16:creationId xmlns:a16="http://schemas.microsoft.com/office/drawing/2014/main" id="{88A82A5C-9DCB-0F41-5ED4-1B5B616E37C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" b="1514"/>
          <a:stretch/>
        </p:blipFill>
        <p:spPr>
          <a:xfrm>
            <a:off x="20" y="2057400"/>
            <a:ext cx="731285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984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8298" y="-5040"/>
            <a:ext cx="10553702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A1BBE-5AC8-1EE2-5904-7A48C813C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488619"/>
            <a:ext cx="4876800" cy="1075123"/>
          </a:xfrm>
        </p:spPr>
        <p:txBody>
          <a:bodyPr>
            <a:normAutofit/>
          </a:bodyPr>
          <a:lstStyle/>
          <a:p>
            <a:r>
              <a:rPr lang="en-US"/>
              <a:t>Apply </a:t>
            </a:r>
            <a:r>
              <a:rPr lang="en-US" err="1"/>
              <a:t>StandardScaler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0187C-9BFD-AA9A-96AF-D52874169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748406"/>
            <a:ext cx="7315200" cy="344625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ea typeface="+mn-lt"/>
                <a:cs typeface="+mn-lt"/>
              </a:rPr>
              <a:t>Normalization of Features</a:t>
            </a:r>
          </a:p>
          <a:p>
            <a:r>
              <a:rPr lang="en-US">
                <a:ea typeface="+mn-lt"/>
                <a:cs typeface="+mn-lt"/>
              </a:rPr>
              <a:t>Improved Convergence of Gradient Descent</a:t>
            </a:r>
          </a:p>
          <a:p>
            <a:r>
              <a:rPr lang="en-US">
                <a:ea typeface="+mn-lt"/>
                <a:cs typeface="+mn-lt"/>
              </a:rPr>
              <a:t>Enhanced Model Performance and Machine learning</a:t>
            </a:r>
          </a:p>
          <a:p>
            <a:r>
              <a:rPr lang="en-US">
                <a:ea typeface="+mn-lt"/>
                <a:cs typeface="+mn-lt"/>
              </a:rPr>
              <a:t>Improved Interpretability</a:t>
            </a:r>
            <a:endParaRPr lang="en-US"/>
          </a:p>
        </p:txBody>
      </p:sp>
      <p:pic>
        <p:nvPicPr>
          <p:cNvPr id="17" name="Picture 16" descr="Close-up of a calculator keypad">
            <a:extLst>
              <a:ext uri="{FF2B5EF4-FFF2-40B4-BE49-F238E27FC236}">
                <a16:creationId xmlns:a16="http://schemas.microsoft.com/office/drawing/2014/main" id="{ACF55C14-9B0E-EAAF-3454-D1F376BABE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0" b="3989"/>
          <a:stretch/>
        </p:blipFill>
        <p:spPr>
          <a:xfrm>
            <a:off x="8953499" y="-5040"/>
            <a:ext cx="3242305" cy="206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5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592565B-E81C-4A1C-9667-7CBCF2AC5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914DDC-D2A9-4C86-B057-CDBB8F174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2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9C7114-BEDD-41AE-8645-0502136A6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8302" y="2743198"/>
            <a:ext cx="10553698" cy="41148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AA188A-A2AA-6707-9625-2809646B3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240" y="618408"/>
            <a:ext cx="9457059" cy="1506381"/>
          </a:xfrm>
        </p:spPr>
        <p:txBody>
          <a:bodyPr>
            <a:normAutofit/>
          </a:bodyPr>
          <a:lstStyle/>
          <a:p>
            <a:r>
              <a:rPr lang="en-US" sz="4400">
                <a:ea typeface="+mj-lt"/>
                <a:cs typeface="+mj-lt"/>
              </a:rPr>
              <a:t>Applied The Nearest Neighbour analysis </a:t>
            </a:r>
            <a:endParaRPr lang="en-US" sz="4400"/>
          </a:p>
          <a:p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F6098-16DA-38DE-8529-B798CF275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1" y="3429000"/>
            <a:ext cx="4876799" cy="284770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ea typeface="+mn-lt"/>
                <a:cs typeface="+mn-lt"/>
              </a:rPr>
              <a:t> Customer Similarity</a:t>
            </a:r>
            <a:endParaRPr lang="en-US"/>
          </a:p>
          <a:p>
            <a:r>
              <a:rPr lang="en-US">
                <a:ea typeface="+mn-lt"/>
                <a:cs typeface="+mn-lt"/>
              </a:rPr>
              <a:t> Potential for Targeted Marketing</a:t>
            </a:r>
            <a:endParaRPr lang="en-US"/>
          </a:p>
          <a:p>
            <a:r>
              <a:rPr lang="en-US">
                <a:ea typeface="+mn-lt"/>
                <a:cs typeface="+mn-lt"/>
              </a:rPr>
              <a:t> Recommendation Systems</a:t>
            </a:r>
            <a:endParaRPr lang="en-US"/>
          </a:p>
          <a:p>
            <a:r>
              <a:rPr lang="en-US">
                <a:ea typeface="+mn-lt"/>
                <a:cs typeface="+mn-lt"/>
              </a:rPr>
              <a:t> Anomaly Detection</a:t>
            </a:r>
            <a:endParaRPr lang="en-US"/>
          </a:p>
          <a:p>
            <a:r>
              <a:rPr lang="en-US">
                <a:ea typeface="+mn-lt"/>
                <a:cs typeface="+mn-lt"/>
              </a:rPr>
              <a:t> Customer Segmentation</a:t>
            </a:r>
            <a:endParaRPr lang="en-US"/>
          </a:p>
          <a:p>
            <a:endParaRPr lang="en-US"/>
          </a:p>
        </p:txBody>
      </p:sp>
      <p:pic>
        <p:nvPicPr>
          <p:cNvPr id="16" name="Picture 15" descr="Magnifying glass showing decling performance">
            <a:extLst>
              <a:ext uri="{FF2B5EF4-FFF2-40B4-BE49-F238E27FC236}">
                <a16:creationId xmlns:a16="http://schemas.microsoft.com/office/drawing/2014/main" id="{00777353-7DD3-CFA1-6B9F-0B0DBD1CA2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948" r="15029" b="16"/>
          <a:stretch/>
        </p:blipFill>
        <p:spPr>
          <a:xfrm>
            <a:off x="8115300" y="2743200"/>
            <a:ext cx="407670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656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D496F58-731B-4833-93F9-53192FC21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5B3A3C-971D-4F24-9512-C9E4590CA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804" y="-5040"/>
            <a:ext cx="7319004" cy="20624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034D44-9EE8-76DF-4B1B-83A21F8A5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173" y="403798"/>
            <a:ext cx="5678827" cy="1244765"/>
          </a:xfrm>
        </p:spPr>
        <p:txBody>
          <a:bodyPr>
            <a:normAutofit/>
          </a:bodyPr>
          <a:lstStyle/>
          <a:p>
            <a:r>
              <a:rPr lang="en-US"/>
              <a:t>Applied PCA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AA044-50FB-E419-5F31-33A6EF3DA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685800"/>
            <a:ext cx="3274280" cy="550885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n-US">
                <a:ea typeface="+mn-lt"/>
                <a:cs typeface="+mn-lt"/>
              </a:rPr>
              <a:t>Clusters or Groups</a:t>
            </a:r>
            <a:endParaRPr lang="en-US"/>
          </a:p>
          <a:p>
            <a:pPr>
              <a:buFont typeface="Wingdings" panose="020B0604020202020204" pitchFamily="34" charset="0"/>
              <a:buChar char="ü"/>
            </a:pPr>
            <a:r>
              <a:rPr lang="en-US">
                <a:ea typeface="+mn-lt"/>
                <a:cs typeface="+mn-lt"/>
              </a:rPr>
              <a:t>Variance Explained</a:t>
            </a:r>
            <a:endParaRPr lang="en-US"/>
          </a:p>
          <a:p>
            <a:pPr>
              <a:buFont typeface="Wingdings" panose="020B0604020202020204" pitchFamily="34" charset="0"/>
              <a:buChar char="ü"/>
            </a:pPr>
            <a:r>
              <a:rPr lang="en-US">
                <a:ea typeface="+mn-lt"/>
                <a:cs typeface="+mn-lt"/>
              </a:rPr>
              <a:t>Outliers </a:t>
            </a:r>
            <a:endParaRPr lang="en-US"/>
          </a:p>
          <a:p>
            <a:pPr>
              <a:buFont typeface="Wingdings" panose="020B0604020202020204" pitchFamily="34" charset="0"/>
              <a:buChar char="ü"/>
            </a:pPr>
            <a:r>
              <a:rPr lang="en-US">
                <a:ea typeface="+mn-lt"/>
                <a:cs typeface="+mn-lt"/>
              </a:rPr>
              <a:t> Relationships between Variables</a:t>
            </a:r>
            <a:endParaRPr lang="en-US"/>
          </a:p>
          <a:p>
            <a:pPr>
              <a:buFont typeface="Wingdings" panose="020B0604020202020204" pitchFamily="34" charset="0"/>
              <a:buChar char="ü"/>
            </a:pPr>
            <a:r>
              <a:rPr lang="en-US">
                <a:ea typeface="+mn-lt"/>
                <a:cs typeface="+mn-lt"/>
              </a:rPr>
              <a:t>Interpretation of PCA Loadings</a:t>
            </a:r>
            <a:endParaRPr lang="en-US"/>
          </a:p>
          <a:p>
            <a:pPr>
              <a:buFont typeface="Wingdings" panose="020B0604020202020204" pitchFamily="34" charset="0"/>
              <a:buChar char="ü"/>
            </a:pPr>
            <a:endParaRPr lang="en-US"/>
          </a:p>
        </p:txBody>
      </p:sp>
      <p:pic>
        <p:nvPicPr>
          <p:cNvPr id="5" name="Picture 4" descr="A gaming object">
            <a:extLst>
              <a:ext uri="{FF2B5EF4-FFF2-40B4-BE49-F238E27FC236}">
                <a16:creationId xmlns:a16="http://schemas.microsoft.com/office/drawing/2014/main" id="{3BD74C9D-E09D-D6BE-A479-7DC8AEEB32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56" r="-1" b="455"/>
          <a:stretch/>
        </p:blipFill>
        <p:spPr>
          <a:xfrm>
            <a:off x="20" y="2057400"/>
            <a:ext cx="731285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078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592565B-E81C-4A1C-9667-7CBCF2AC5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914DDC-D2A9-4C86-B057-CDBB8F174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2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9C7114-BEDD-41AE-8645-0502136A6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38302" y="2743198"/>
            <a:ext cx="10553698" cy="41148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2509D-8892-2DE8-160E-212FB7EA0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240" y="618408"/>
            <a:ext cx="9457059" cy="1506381"/>
          </a:xfrm>
        </p:spPr>
        <p:txBody>
          <a:bodyPr>
            <a:normAutofit/>
          </a:bodyPr>
          <a:lstStyle/>
          <a:p>
            <a:r>
              <a:rPr lang="en-US" sz="4400">
                <a:ea typeface="+mj-lt"/>
                <a:cs typeface="+mj-lt"/>
              </a:rPr>
              <a:t>Visualizing Hierarchical Clustering </a:t>
            </a:r>
            <a:endParaRPr lang="en-US" sz="4400"/>
          </a:p>
          <a:p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55588-A29D-CA7F-98D0-BD9DBEBA8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8401" y="3429000"/>
            <a:ext cx="4876799" cy="284770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latin typeface="Avenir Next LT Pro"/>
              </a:rPr>
              <a:t>Cluster Structure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latin typeface="Avenir Next LT Pro"/>
              </a:rPr>
              <a:t>Number of Clusters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latin typeface="Avenir Next LT Pro"/>
                <a:ea typeface="+mn-lt"/>
                <a:cs typeface="+mn-lt"/>
              </a:rPr>
              <a:t>Cluster Interpretation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latin typeface="Avenir Next LT Pro"/>
                <a:ea typeface="+mn-lt"/>
                <a:cs typeface="+mn-lt"/>
              </a:rPr>
              <a:t> Potential Insights</a:t>
            </a:r>
            <a:endParaRPr lang="en-US" sz="2000">
              <a:latin typeface="Avenir Next LT Pro"/>
            </a:endParaRPr>
          </a:p>
          <a:p>
            <a:pPr>
              <a:buFont typeface="Wingdings" panose="020B0604020202020204" pitchFamily="34" charset="0"/>
              <a:buChar char="ü"/>
            </a:pPr>
            <a:r>
              <a:rPr lang="en-US" sz="2000">
                <a:latin typeface="Avenir Next LT Pro"/>
                <a:ea typeface="+mn-lt"/>
                <a:cs typeface="+mn-lt"/>
              </a:rPr>
              <a:t>Storing cluster labels in the Data Frame</a:t>
            </a:r>
            <a:endParaRPr lang="en-US" sz="2000">
              <a:latin typeface="Avenir Next LT Pro"/>
            </a:endParaRPr>
          </a:p>
          <a:p>
            <a:pPr>
              <a:buFont typeface="Wingdings" panose="020B0604020202020204" pitchFamily="34" charset="0"/>
              <a:buChar char="ü"/>
            </a:pPr>
            <a:endParaRPr lang="en-US">
              <a:latin typeface="Avenir Next LT Pro"/>
            </a:endParaRPr>
          </a:p>
          <a:p>
            <a:pPr>
              <a:buFont typeface="Wingdings" panose="020B0604020202020204" pitchFamily="34" charset="0"/>
              <a:buChar char="ü"/>
            </a:pPr>
            <a:endParaRPr lang="en-US">
              <a:latin typeface="Menlo"/>
            </a:endParaRPr>
          </a:p>
        </p:txBody>
      </p:sp>
      <p:pic>
        <p:nvPicPr>
          <p:cNvPr id="5" name="Picture 4" descr="Chemical formulae are written on paper">
            <a:extLst>
              <a:ext uri="{FF2B5EF4-FFF2-40B4-BE49-F238E27FC236}">
                <a16:creationId xmlns:a16="http://schemas.microsoft.com/office/drawing/2014/main" id="{33F7C056-41C1-8511-C9AD-9B949C252F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253" r="23020" b="3"/>
          <a:stretch/>
        </p:blipFill>
        <p:spPr>
          <a:xfrm>
            <a:off x="8115300" y="2743200"/>
            <a:ext cx="407670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9683"/>
      </p:ext>
    </p:extLst>
  </p:cSld>
  <p:clrMapOvr>
    <a:masterClrMapping/>
  </p:clrMapOvr>
</p:sld>
</file>

<file path=ppt/theme/theme1.xml><?xml version="1.0" encoding="utf-8"?>
<a:theme xmlns:a="http://schemas.openxmlformats.org/drawingml/2006/main" name="EncaseVTI">
  <a:themeElements>
    <a:clrScheme name="AnalogousFromRegularSeed_2SEEDS">
      <a:dk1>
        <a:srgbClr val="000000"/>
      </a:dk1>
      <a:lt1>
        <a:srgbClr val="FFFFFF"/>
      </a:lt1>
      <a:dk2>
        <a:srgbClr val="392023"/>
      </a:dk2>
      <a:lt2>
        <a:srgbClr val="E8E3E2"/>
      </a:lt2>
      <a:accent1>
        <a:srgbClr val="3BA3B1"/>
      </a:accent1>
      <a:accent2>
        <a:srgbClr val="46B292"/>
      </a:accent2>
      <a:accent3>
        <a:srgbClr val="4D84C3"/>
      </a:accent3>
      <a:accent4>
        <a:srgbClr val="B13B78"/>
      </a:accent4>
      <a:accent5>
        <a:srgbClr val="C34D59"/>
      </a:accent5>
      <a:accent6>
        <a:srgbClr val="B1603B"/>
      </a:accent6>
      <a:hlink>
        <a:srgbClr val="BF4E3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aseVTI" id="{C293990F-FDB3-4ED3-8175-FB79CE5A2A12}" vid="{A5662C19-271F-459F-B4ED-861A982376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EncaseVTI</vt:lpstr>
      <vt:lpstr>MARKETING CAMPAIGN ANALYSIS   </vt:lpstr>
      <vt:lpstr>Removing the outliers  </vt:lpstr>
      <vt:lpstr>Squared Root Transformation </vt:lpstr>
      <vt:lpstr>Correlation Matrix </vt:lpstr>
      <vt:lpstr>Dropping Columns  </vt:lpstr>
      <vt:lpstr>Apply StandardScaler</vt:lpstr>
      <vt:lpstr>Applied The Nearest Neighbour analysis  </vt:lpstr>
      <vt:lpstr>Applied PCA</vt:lpstr>
      <vt:lpstr>Visualizing Hierarchical Clustering  </vt:lpstr>
      <vt:lpstr>Calculating clustering scores </vt:lpstr>
      <vt:lpstr>Model Building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2024-07-19T17:07:59Z</dcterms:created>
  <dcterms:modified xsi:type="dcterms:W3CDTF">2024-07-20T11:26:18Z</dcterms:modified>
</cp:coreProperties>
</file>

<file path=docProps/thumbnail.jpeg>
</file>